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5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0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B035B-C593-4292-81CB-3D58B698BEAB}" type="datetimeFigureOut">
              <a:rPr lang="es-EC" smtClean="0"/>
              <a:t>13/05/2015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DFDF1-806B-4316-AFF3-A7F7662B08C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9484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F9773C-478F-47B3-B887-49718AAE17E5}" type="slidenum">
              <a:rPr kumimoji="0" lang="es-ES" altLang="es-EC" sz="1200" smtClean="0"/>
              <a:pPr/>
              <a:t>3</a:t>
            </a:fld>
            <a:endParaRPr kumimoji="0" lang="es-ES" altLang="es-EC" sz="12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C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37D88C-5766-4B99-BDBE-1A0D2F418CF2}" type="slidenum">
              <a:rPr kumimoji="0" lang="es-ES" altLang="es-EC" sz="1200" smtClean="0"/>
              <a:pPr/>
              <a:t>4</a:t>
            </a:fld>
            <a:endParaRPr kumimoji="0" lang="es-ES" altLang="es-EC" sz="120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altLang="es-EC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37D88C-5766-4B99-BDBE-1A0D2F418CF2}" type="slidenum">
              <a:rPr kumimoji="0" lang="es-ES" altLang="es-EC" sz="1200" smtClean="0"/>
              <a:pPr/>
              <a:t>5</a:t>
            </a:fld>
            <a:endParaRPr kumimoji="0" lang="es-ES" altLang="es-EC" sz="120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altLang="es-EC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1D293A7-F12C-4E2C-84AB-FEF282DC391C}" type="slidenum">
              <a:rPr kumimoji="0" lang="es-ES" altLang="es-EC" sz="1200" smtClean="0"/>
              <a:pPr/>
              <a:t>6</a:t>
            </a:fld>
            <a:endParaRPr kumimoji="0" lang="es-ES" altLang="es-EC" sz="120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altLang="es-EC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A955BA5-3FFB-4FB7-857B-A7693159F4E4}" type="slidenum">
              <a:rPr kumimoji="0" lang="es-ES" altLang="es-EC" sz="1200" smtClean="0"/>
              <a:pPr/>
              <a:t>7</a:t>
            </a:fld>
            <a:endParaRPr kumimoji="0" lang="es-ES" altLang="es-EC" sz="120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altLang="es-EC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A955BA5-3FFB-4FB7-857B-A7693159F4E4}" type="slidenum">
              <a:rPr kumimoji="0" lang="es-ES" altLang="es-EC" sz="1200" smtClean="0"/>
              <a:pPr/>
              <a:t>8</a:t>
            </a:fld>
            <a:endParaRPr kumimoji="0" lang="es-ES" altLang="es-EC" sz="120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altLang="es-EC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4E8463F-C718-4DEA-8B21-D8B85847392A}" type="slidenum">
              <a:rPr kumimoji="0" lang="es-ES" altLang="es-EC" sz="1200" smtClean="0"/>
              <a:pPr/>
              <a:t>9</a:t>
            </a:fld>
            <a:endParaRPr kumimoji="0" lang="es-ES" altLang="es-EC" sz="120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altLang="es-EC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E7209A3-1834-4916-B16F-13128C387033}" type="slidenum">
              <a:rPr kumimoji="0" lang="es-ES" altLang="es-EC" sz="1200" smtClean="0"/>
              <a:pPr/>
              <a:t>10</a:t>
            </a:fld>
            <a:endParaRPr kumimoji="0" lang="es-ES" altLang="es-EC" sz="120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altLang="es-EC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13/05/2015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403244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s-EC" sz="6600" b="1" dirty="0" smtClean="0"/>
              <a:t>13 de mayo: Fundación de la República del Ecuador</a:t>
            </a:r>
            <a:endParaRPr lang="es-EC" sz="6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1584176"/>
          </a:xfrm>
          <a:solidFill>
            <a:srgbClr val="00B0F0"/>
          </a:solidFill>
        </p:spPr>
        <p:txBody>
          <a:bodyPr>
            <a:normAutofit fontScale="92500" lnSpcReduction="10000"/>
          </a:bodyPr>
          <a:lstStyle/>
          <a:p>
            <a:r>
              <a:rPr lang="es-EC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Joselías Sánchez </a:t>
            </a:r>
            <a:r>
              <a:rPr lang="es-EC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Ramos</a:t>
            </a:r>
          </a:p>
          <a:p>
            <a:r>
              <a:rPr lang="es-EC" i="1" dirty="0" smtClean="0">
                <a:solidFill>
                  <a:schemeClr val="tx1"/>
                </a:solidFill>
              </a:rPr>
              <a:t>sjoselias@gmail.com</a:t>
            </a:r>
            <a:endParaRPr lang="es-EC" i="1" dirty="0" smtClean="0">
              <a:solidFill>
                <a:schemeClr val="tx1"/>
              </a:solidFill>
            </a:endParaRPr>
          </a:p>
          <a:p>
            <a:r>
              <a:rPr lang="es-EC" i="1" dirty="0" smtClean="0">
                <a:solidFill>
                  <a:schemeClr val="tx1"/>
                </a:solidFill>
              </a:rPr>
              <a:t>Manta, Ecuador, 13 de mayo de 2015</a:t>
            </a:r>
            <a:endParaRPr lang="es-EC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565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228600" y="28575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90000"/>
              </a:lnSpc>
            </a:pPr>
            <a:r>
              <a:rPr kumimoji="0" lang="es-ES" altLang="es-EC" sz="4000" b="1" dirty="0">
                <a:latin typeface="+mn-lt"/>
              </a:rPr>
              <a:t>La primera Constitución de </a:t>
            </a:r>
            <a:r>
              <a:rPr kumimoji="0" lang="es-ES" altLang="es-EC" sz="4000" b="1" dirty="0" smtClean="0">
                <a:latin typeface="+mn-lt"/>
              </a:rPr>
              <a:t>1830</a:t>
            </a:r>
          </a:p>
          <a:p>
            <a:pPr algn="r" eaLnBrk="1" hangingPunct="1">
              <a:lnSpc>
                <a:spcPct val="90000"/>
              </a:lnSpc>
            </a:pPr>
            <a:r>
              <a:rPr lang="es-ES" altLang="es-EC" sz="3200" dirty="0"/>
              <a:t>26 de septiembre, se dicta en Riobamba</a:t>
            </a:r>
            <a:endParaRPr kumimoji="0" lang="es-ES" altLang="es-EC" sz="3200" b="1" dirty="0">
              <a:latin typeface="+mn-lt"/>
            </a:endParaRPr>
          </a:p>
        </p:txBody>
      </p:sp>
      <p:sp>
        <p:nvSpPr>
          <p:cNvPr id="51204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8100" y="1268760"/>
            <a:ext cx="8915400" cy="4464497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C" sz="2600" b="1" i="1" dirty="0" smtClean="0"/>
              <a:t>Algunas características: </a:t>
            </a:r>
          </a:p>
          <a:p>
            <a:pPr>
              <a:lnSpc>
                <a:spcPct val="90000"/>
              </a:lnSpc>
            </a:pPr>
            <a:r>
              <a:rPr lang="es-ES" altLang="es-EC" sz="2600" dirty="0" smtClean="0"/>
              <a:t>Texto constitucional precario que alienta la inestabilidad de las instituciones, característica que se mantiene hasta la segunda mitad del siglo 20, anota Pedro Fermín Cevallos. </a:t>
            </a:r>
          </a:p>
          <a:p>
            <a:pPr>
              <a:lnSpc>
                <a:spcPct val="90000"/>
              </a:lnSpc>
            </a:pPr>
            <a:r>
              <a:rPr lang="es-ES" altLang="es-EC" sz="2600" dirty="0" smtClean="0"/>
              <a:t>Art. 8: La religión católica, apostólica y romana es la Ley del Estado.</a:t>
            </a:r>
          </a:p>
          <a:p>
            <a:pPr>
              <a:lnSpc>
                <a:spcPct val="90000"/>
              </a:lnSpc>
            </a:pPr>
            <a:r>
              <a:rPr lang="es-ES" altLang="es-EC" sz="2600" dirty="0" smtClean="0"/>
              <a:t>Art. 12: Para entrar en el goce de los derechos de ciudadanía: Ser casado o mayor de 22 años; Tener una propiedad  de 300 pesos o ejercer una profesión o industrial útil sin sujeción a otro como sirviente o jornalero.</a:t>
            </a:r>
          </a:p>
          <a:p>
            <a:pPr>
              <a:lnSpc>
                <a:spcPct val="90000"/>
              </a:lnSpc>
            </a:pPr>
            <a:r>
              <a:rPr lang="es-ES" altLang="es-EC" sz="2600" dirty="0" smtClean="0"/>
              <a:t>Art. 64: Todo ciudadano puede expresar y publicar libremente sus pensamientos por medio de la prensa, respetando la decencia y moral pública y sujetándose siempre a responsabilidad de la ley.</a:t>
            </a:r>
          </a:p>
        </p:txBody>
      </p:sp>
      <p:sp>
        <p:nvSpPr>
          <p:cNvPr id="51205" name="11 Marcador de número de diapositiva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FF78DC-1F98-4F62-B4C5-F9DB274BCB9C}" type="slidenum">
              <a:rPr kumimoji="0" lang="es-ES" altLang="es-EC" sz="1400" smtClean="0"/>
              <a:pPr eaLnBrk="1" hangingPunct="1"/>
              <a:t>10</a:t>
            </a:fld>
            <a:endParaRPr kumimoji="0" lang="es-ES" altLang="es-EC" sz="1400" dirty="0" smtClean="0"/>
          </a:p>
        </p:txBody>
      </p:sp>
    </p:spTree>
    <p:extLst>
      <p:ext uri="{BB962C8B-B14F-4D97-AF65-F5344CB8AC3E}">
        <p14:creationId xmlns:p14="http://schemas.microsoft.com/office/powerpoint/2010/main" val="35868523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3 Imagen" descr="02 A 1 S Pdsmo My09 0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44000" cy="446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3 Marcador de número de diapositiva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106CA0-7DE8-493E-A907-941094165CDE}" type="slidenum">
              <a:rPr kumimoji="0" lang="es-ES" altLang="es-EC" sz="1400" smtClean="0"/>
              <a:pPr eaLnBrk="1" hangingPunct="1"/>
              <a:t>11</a:t>
            </a:fld>
            <a:endParaRPr kumimoji="0" lang="es-ES" altLang="es-EC" sz="1400" dirty="0" smtClean="0"/>
          </a:p>
        </p:txBody>
      </p:sp>
      <p:sp>
        <p:nvSpPr>
          <p:cNvPr id="52229" name="4 Marcador de pie de página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es-ES" altLang="es-EC" sz="1400"/>
              <a:t>Sanchez Ramos Joselias - joselias@gmail.com</a:t>
            </a:r>
          </a:p>
        </p:txBody>
      </p:sp>
      <p:sp>
        <p:nvSpPr>
          <p:cNvPr id="52227" name="1 Título"/>
          <p:cNvSpPr>
            <a:spLocks noGrp="1"/>
          </p:cNvSpPr>
          <p:nvPr>
            <p:ph type="title"/>
          </p:nvPr>
        </p:nvSpPr>
        <p:spPr>
          <a:xfrm>
            <a:off x="0" y="4365104"/>
            <a:ext cx="9144000" cy="1944216"/>
          </a:xfrm>
          <a:solidFill>
            <a:schemeClr val="accent6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s-ES" altLang="es-EC" dirty="0" smtClean="0">
                <a:solidFill>
                  <a:schemeClr val="bg1"/>
                </a:solidFill>
              </a:rPr>
              <a:t>¿Por qué la República del Ecuador no celebra el día de su nacimiento y/o fundación?</a:t>
            </a:r>
          </a:p>
        </p:txBody>
      </p:sp>
      <p:sp>
        <p:nvSpPr>
          <p:cNvPr id="2" name="1 Rectángulo"/>
          <p:cNvSpPr/>
          <p:nvPr/>
        </p:nvSpPr>
        <p:spPr>
          <a:xfrm>
            <a:off x="-36512" y="3717032"/>
            <a:ext cx="9144000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s-ES" altLang="es-EC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pregunta a los jóvenes</a:t>
            </a:r>
            <a:endParaRPr lang="es-EC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728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ecuad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95400"/>
            <a:ext cx="8915400" cy="877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>
          <a:xfrm>
            <a:off x="6372200" y="4437113"/>
            <a:ext cx="2771800" cy="1584176"/>
          </a:xfrm>
        </p:spPr>
        <p:txBody>
          <a:bodyPr>
            <a:noAutofit/>
          </a:bodyPr>
          <a:lstStyle/>
          <a:p>
            <a:pPr algn="ctr" eaLnBrk="1" hangingPunct="1"/>
            <a:r>
              <a:rPr lang="es-ES" altLang="es-EC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s-ES" altLang="es-EC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estado constitucional de derechos y justicia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74CFF-6342-49B1-A402-AD8B2B9F7137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SANCHEZ RAMOS Joselias - 1A Periodismo - Derecho Constitucional 2da UC</a:t>
            </a:r>
          </a:p>
        </p:txBody>
      </p:sp>
    </p:spTree>
    <p:extLst>
      <p:ext uri="{BB962C8B-B14F-4D97-AF65-F5344CB8AC3E}">
        <p14:creationId xmlns:p14="http://schemas.microsoft.com/office/powerpoint/2010/main" val="868312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1219200" y="1447800"/>
            <a:ext cx="7467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90000"/>
              </a:lnSpc>
            </a:pPr>
            <a:endParaRPr kumimoji="0" lang="es-ES" altLang="es-EC" sz="3600" b="1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6084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81000" y="1357313"/>
            <a:ext cx="8763000" cy="48577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C" sz="2800" b="1" dirty="0" smtClean="0"/>
              <a:t>LA GRAN COLOMBIA</a:t>
            </a:r>
            <a:r>
              <a:rPr lang="es-ES" altLang="es-EC" sz="2800" dirty="0" smtClean="0"/>
              <a:t>.-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EC" sz="1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C" sz="2800" dirty="0" smtClean="0"/>
              <a:t>Al concluir la campaña independentista se constituye la República de la Gran Colombia que incluye al Distrito del Sur o antigua Audiencia de Quito.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C" sz="2800" dirty="0" smtClean="0"/>
              <a:t>El Distrito del Sur comprende tres departamentos: El Departamento de Ecuador, con todo el norte del país donde Quito es la capital; Azuay con Cuenca a la cabeza abarcando el austro ecuatoriano; y Guayaquil con jurisdicción en toda la costa.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EC" sz="1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C" sz="2800" dirty="0" smtClean="0"/>
              <a:t>El Distrito estaba bajo el mando de un Prefecto General que era el Gral. Juan José Flores.</a:t>
            </a:r>
          </a:p>
        </p:txBody>
      </p:sp>
      <p:sp>
        <p:nvSpPr>
          <p:cNvPr id="46085" name="12 Título"/>
          <p:cNvSpPr>
            <a:spLocks noGrp="1"/>
          </p:cNvSpPr>
          <p:nvPr>
            <p:ph type="title"/>
          </p:nvPr>
        </p:nvSpPr>
        <p:spPr>
          <a:xfrm>
            <a:off x="857250" y="214313"/>
            <a:ext cx="7620000" cy="1276350"/>
          </a:xfrm>
        </p:spPr>
        <p:txBody>
          <a:bodyPr/>
          <a:lstStyle/>
          <a:p>
            <a:pPr algn="r"/>
            <a:r>
              <a:rPr lang="es-ES" altLang="es-EC" b="1" dirty="0" smtClean="0"/>
              <a:t>Fundación del Ecuador: 1830</a:t>
            </a:r>
            <a:endParaRPr lang="es-ES" altLang="es-EC" dirty="0" smtClean="0"/>
          </a:p>
        </p:txBody>
      </p:sp>
      <p:sp>
        <p:nvSpPr>
          <p:cNvPr id="46086" name="12 Marcador de número de diapositiva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D55476-3134-4382-BEAF-759F5F7E8B94}" type="slidenum">
              <a:rPr kumimoji="0" lang="es-ES" altLang="es-EC" sz="1400" smtClean="0"/>
              <a:pPr eaLnBrk="1" hangingPunct="1"/>
              <a:t>3</a:t>
            </a:fld>
            <a:endParaRPr kumimoji="0" lang="es-ES" altLang="es-EC" sz="1400" smtClean="0"/>
          </a:p>
        </p:txBody>
      </p:sp>
      <p:sp>
        <p:nvSpPr>
          <p:cNvPr id="46087" name="13 Marcador de pie de página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es-ES" altLang="es-EC" sz="1400" dirty="0" err="1"/>
              <a:t>Sanchez</a:t>
            </a:r>
            <a:r>
              <a:rPr kumimoji="0" lang="es-ES" altLang="es-EC" sz="1400" dirty="0"/>
              <a:t> Ramos </a:t>
            </a:r>
            <a:r>
              <a:rPr kumimoji="0" lang="es-ES" altLang="es-EC" sz="1400" dirty="0" err="1"/>
              <a:t>Joselias</a:t>
            </a:r>
            <a:r>
              <a:rPr kumimoji="0" lang="es-ES" altLang="es-EC" sz="1400" dirty="0"/>
              <a:t> - </a:t>
            </a:r>
            <a:r>
              <a:rPr kumimoji="0" lang="es-ES" altLang="es-EC" sz="1400" dirty="0" smtClean="0"/>
              <a:t>sjoselias@gmail.com</a:t>
            </a:r>
            <a:endParaRPr kumimoji="0" lang="es-ES" altLang="es-EC" sz="1400" dirty="0"/>
          </a:p>
        </p:txBody>
      </p:sp>
    </p:spTree>
    <p:extLst>
      <p:ext uri="{BB962C8B-B14F-4D97-AF65-F5344CB8AC3E}">
        <p14:creationId xmlns:p14="http://schemas.microsoft.com/office/powerpoint/2010/main" val="23739581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296060" y="1772816"/>
            <a:ext cx="8839200" cy="352839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C" sz="4000" b="1" dirty="0" smtClean="0"/>
              <a:t>LA SEPARACIÓN</a:t>
            </a:r>
            <a:endParaRPr lang="es-ES" altLang="es-EC" sz="4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C" sz="4000" dirty="0" smtClean="0"/>
              <a:t>El acto constituyente de la separación del Distrito del Sur de la Gran Colombia y la fundación del Ecuador se verifica en tres etapas:</a:t>
            </a:r>
          </a:p>
        </p:txBody>
      </p:sp>
      <p:sp>
        <p:nvSpPr>
          <p:cNvPr id="47108" name="12 Título"/>
          <p:cNvSpPr>
            <a:spLocks noGrp="1"/>
          </p:cNvSpPr>
          <p:nvPr>
            <p:ph type="title"/>
          </p:nvPr>
        </p:nvSpPr>
        <p:spPr>
          <a:xfrm>
            <a:off x="683568" y="22385"/>
            <a:ext cx="7620000" cy="1276350"/>
          </a:xfrm>
        </p:spPr>
        <p:txBody>
          <a:bodyPr/>
          <a:lstStyle/>
          <a:p>
            <a:pPr algn="r"/>
            <a:r>
              <a:rPr lang="es-ES" altLang="es-EC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Fundación del Ecuador: 1830</a:t>
            </a:r>
          </a:p>
        </p:txBody>
      </p:sp>
      <p:sp>
        <p:nvSpPr>
          <p:cNvPr id="47109" name="11 Marcador de número de diapositiva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A34151-33B2-45F8-88A3-97BF4D894BB9}" type="slidenum">
              <a:rPr kumimoji="0" lang="es-ES" altLang="es-EC" sz="1400" smtClean="0"/>
              <a:pPr eaLnBrk="1" hangingPunct="1"/>
              <a:t>4</a:t>
            </a:fld>
            <a:endParaRPr kumimoji="0" lang="es-ES" altLang="es-EC" sz="1400" smtClean="0"/>
          </a:p>
        </p:txBody>
      </p:sp>
      <p:sp>
        <p:nvSpPr>
          <p:cNvPr id="47110" name="12 Marcador de pie de página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es-ES" altLang="es-EC" sz="1400" dirty="0" err="1"/>
              <a:t>Sanchez</a:t>
            </a:r>
            <a:r>
              <a:rPr kumimoji="0" lang="es-ES" altLang="es-EC" sz="1400" dirty="0"/>
              <a:t> Ramos </a:t>
            </a:r>
            <a:r>
              <a:rPr kumimoji="0" lang="es-ES" altLang="es-EC" sz="1400" dirty="0" err="1"/>
              <a:t>Joselias</a:t>
            </a:r>
            <a:r>
              <a:rPr kumimoji="0" lang="es-ES" altLang="es-EC" sz="1400" dirty="0"/>
              <a:t> - </a:t>
            </a:r>
            <a:r>
              <a:rPr kumimoji="0" lang="es-ES" altLang="es-EC" sz="1400" dirty="0" smtClean="0"/>
              <a:t>sjoselias@gmail.com</a:t>
            </a:r>
            <a:endParaRPr kumimoji="0" lang="es-ES" altLang="es-EC" sz="1400" dirty="0"/>
          </a:p>
        </p:txBody>
      </p:sp>
    </p:spTree>
    <p:extLst>
      <p:ext uri="{BB962C8B-B14F-4D97-AF65-F5344CB8AC3E}">
        <p14:creationId xmlns:p14="http://schemas.microsoft.com/office/powerpoint/2010/main" val="36384425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04800" y="1340768"/>
            <a:ext cx="8839200" cy="518457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C" sz="2800" b="1" i="1" dirty="0" smtClean="0"/>
              <a:t>Primera Etapa:</a:t>
            </a:r>
            <a:r>
              <a:rPr lang="es-ES" altLang="es-EC" sz="2400" dirty="0" smtClean="0"/>
              <a:t> </a:t>
            </a:r>
            <a:r>
              <a:rPr lang="es-ES" altLang="es-EC" sz="2800" dirty="0" smtClean="0"/>
              <a:t>Fue el pronunciamiento unilateral del llamado Departamento de Ecuador a través de sus elementos representativos o “padres de familia” como se los denominaba en ese entonces.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EC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C" sz="2800" dirty="0" smtClean="0"/>
              <a:t>A pedido del Prefecto y respaldados por la municipalidad se reúnen en la Universidad y, sin más, resuelven constituir al Ecuador (al departamento de ese nombre) en Estado libre e independiente.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EC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C" sz="2800" dirty="0" smtClean="0"/>
              <a:t>El Gral. Juan José Flores es nombrado Jefe Supremo del Gobierno y se le faculta para que, 15 días después de recibidas las adhesiones de los otros dos departamentos, convoque a Congreso Constituyente para refrendar la formación del nuevo Estado. </a:t>
            </a:r>
          </a:p>
        </p:txBody>
      </p:sp>
      <p:sp>
        <p:nvSpPr>
          <p:cNvPr id="47108" name="12 Título"/>
          <p:cNvSpPr>
            <a:spLocks noGrp="1"/>
          </p:cNvSpPr>
          <p:nvPr>
            <p:ph type="title"/>
          </p:nvPr>
        </p:nvSpPr>
        <p:spPr>
          <a:xfrm>
            <a:off x="683568" y="22385"/>
            <a:ext cx="7620000" cy="1276350"/>
          </a:xfrm>
        </p:spPr>
        <p:txBody>
          <a:bodyPr>
            <a:normAutofit fontScale="90000"/>
          </a:bodyPr>
          <a:lstStyle/>
          <a:p>
            <a:pPr algn="r"/>
            <a:r>
              <a:rPr lang="es-ES" altLang="es-EC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Fundación del Ecuador: 1830</a:t>
            </a:r>
            <a:br>
              <a:rPr lang="es-ES" altLang="es-EC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altLang="es-EC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Primera etapa</a:t>
            </a:r>
          </a:p>
        </p:txBody>
      </p:sp>
      <p:sp>
        <p:nvSpPr>
          <p:cNvPr id="47109" name="11 Marcador de número de diapositiva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A34151-33B2-45F8-88A3-97BF4D894BB9}" type="slidenum">
              <a:rPr kumimoji="0" lang="es-ES" altLang="es-EC" sz="1400" smtClean="0"/>
              <a:pPr eaLnBrk="1" hangingPunct="1"/>
              <a:t>5</a:t>
            </a:fld>
            <a:endParaRPr kumimoji="0" lang="es-ES" altLang="es-EC" sz="1400" smtClean="0"/>
          </a:p>
        </p:txBody>
      </p:sp>
    </p:spTree>
    <p:extLst>
      <p:ext uri="{BB962C8B-B14F-4D97-AF65-F5344CB8AC3E}">
        <p14:creationId xmlns:p14="http://schemas.microsoft.com/office/powerpoint/2010/main" val="1837835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1628800"/>
            <a:ext cx="8763000" cy="48965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s-ES" altLang="es-EC" sz="3000" dirty="0" smtClean="0"/>
              <a:t>Fue una actitud de facto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ES" altLang="es-EC" sz="3000" dirty="0" smtClean="0"/>
          </a:p>
          <a:p>
            <a:pPr>
              <a:lnSpc>
                <a:spcPct val="90000"/>
              </a:lnSpc>
            </a:pPr>
            <a:r>
              <a:rPr lang="es-ES" altLang="es-EC" sz="3000" dirty="0" smtClean="0"/>
              <a:t>Estuvo alentada y respaldada por el poder militar surgido como consecuencia de la lucha por la independencia. </a:t>
            </a:r>
          </a:p>
          <a:p>
            <a:pPr>
              <a:lnSpc>
                <a:spcPct val="90000"/>
              </a:lnSpc>
            </a:pPr>
            <a:endParaRPr lang="es-ES" altLang="es-EC" sz="3000" dirty="0" smtClean="0"/>
          </a:p>
          <a:p>
            <a:pPr>
              <a:lnSpc>
                <a:spcPct val="90000"/>
              </a:lnSpc>
            </a:pPr>
            <a:r>
              <a:rPr lang="es-ES" altLang="es-EC" sz="3000" dirty="0" smtClean="0"/>
              <a:t>El Gral. J. J. Flores quería, ya no ser Jefe de un Distrito, sino Jefe de un Estado.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ES" altLang="es-EC" sz="3000" dirty="0" smtClean="0"/>
          </a:p>
          <a:p>
            <a:pPr>
              <a:lnSpc>
                <a:spcPct val="90000"/>
              </a:lnSpc>
            </a:pPr>
            <a:r>
              <a:rPr lang="es-ES" altLang="es-EC" sz="3000" dirty="0" smtClean="0"/>
              <a:t>Se suponía que los otros dos Departamentos necesariamente se adherirían, y se calculaba bien: los jefes militares de los otros dos departamentos obedecían al Gral. Flores.</a:t>
            </a:r>
          </a:p>
        </p:txBody>
      </p:sp>
      <p:sp>
        <p:nvSpPr>
          <p:cNvPr id="48132" name="12 Título"/>
          <p:cNvSpPr>
            <a:spLocks noGrp="1"/>
          </p:cNvSpPr>
          <p:nvPr>
            <p:ph type="title"/>
          </p:nvPr>
        </p:nvSpPr>
        <p:spPr>
          <a:xfrm>
            <a:off x="395536" y="214313"/>
            <a:ext cx="8568951" cy="1342479"/>
          </a:xfrm>
        </p:spPr>
        <p:txBody>
          <a:bodyPr>
            <a:normAutofit fontScale="90000"/>
          </a:bodyPr>
          <a:lstStyle/>
          <a:p>
            <a:pPr algn="r"/>
            <a:r>
              <a:rPr lang="es-ES" altLang="es-EC" b="1" dirty="0" smtClean="0"/>
              <a:t>Fundación del Ecuador: 1830</a:t>
            </a:r>
            <a:br>
              <a:rPr lang="es-ES" altLang="es-EC" b="1" dirty="0" smtClean="0"/>
            </a:br>
            <a:r>
              <a:rPr lang="es-ES" altLang="es-EC" b="1" dirty="0" smtClean="0"/>
              <a:t>Características de esta primera etapa</a:t>
            </a:r>
            <a:endParaRPr lang="es-ES" altLang="es-EC" dirty="0" smtClean="0"/>
          </a:p>
        </p:txBody>
      </p:sp>
      <p:sp>
        <p:nvSpPr>
          <p:cNvPr id="48133" name="11 Marcador de número de diapositiva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45A675-6747-4FD4-BDED-FF82EA382892}" type="slidenum">
              <a:rPr kumimoji="0" lang="es-ES" altLang="es-EC" sz="1400" smtClean="0"/>
              <a:pPr eaLnBrk="1" hangingPunct="1"/>
              <a:t>6</a:t>
            </a:fld>
            <a:endParaRPr kumimoji="0" lang="es-ES" altLang="es-EC" sz="1400" smtClean="0"/>
          </a:p>
        </p:txBody>
      </p:sp>
    </p:spTree>
    <p:extLst>
      <p:ext uri="{BB962C8B-B14F-4D97-AF65-F5344CB8AC3E}">
        <p14:creationId xmlns:p14="http://schemas.microsoft.com/office/powerpoint/2010/main" val="10191323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762000" y="285750"/>
            <a:ext cx="7696200" cy="1199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90000"/>
              </a:lnSpc>
            </a:pPr>
            <a:r>
              <a:rPr kumimoji="0" lang="es-ES" altLang="es-EC" sz="4000" b="1" dirty="0">
                <a:latin typeface="+mn-lt"/>
              </a:rPr>
              <a:t>Fundación del Ecuador: </a:t>
            </a:r>
            <a:r>
              <a:rPr kumimoji="0" lang="es-ES" altLang="es-EC" sz="4000" b="1" dirty="0" smtClean="0">
                <a:latin typeface="+mn-lt"/>
              </a:rPr>
              <a:t>1830</a:t>
            </a:r>
          </a:p>
          <a:p>
            <a:pPr algn="r" eaLnBrk="1" hangingPunct="1">
              <a:lnSpc>
                <a:spcPct val="90000"/>
              </a:lnSpc>
            </a:pPr>
            <a:r>
              <a:rPr kumimoji="0" lang="es-ES" altLang="es-EC" sz="4000" b="1" dirty="0" smtClean="0">
                <a:latin typeface="+mn-lt"/>
              </a:rPr>
              <a:t>Segunda etapa</a:t>
            </a:r>
            <a:endParaRPr kumimoji="0" lang="es-ES" altLang="es-EC" sz="4000" b="1" dirty="0">
              <a:latin typeface="+mn-lt"/>
            </a:endParaRPr>
          </a:p>
        </p:txBody>
      </p:sp>
      <p:sp>
        <p:nvSpPr>
          <p:cNvPr id="491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8849" y="1916832"/>
            <a:ext cx="8763000" cy="406943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s-ES" altLang="es-EC" sz="2800" b="1" i="1" dirty="0" smtClean="0"/>
              <a:t>Segunda etapa:</a:t>
            </a:r>
            <a:r>
              <a:rPr lang="es-ES" altLang="es-EC" sz="2400" b="1" i="1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altLang="es-EC" sz="2800" dirty="0" smtClean="0"/>
              <a:t>Estuvo configurada por las actas que los “padres de familias” de los otros dos Departamentos, suscribieron respaldando la separación. 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EC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s-ES" altLang="es-EC" sz="2800" dirty="0" smtClean="0"/>
              <a:t>Sólo hubo dos exigencias: que la representación sea igual para los tres departamento; y que la Convención se reuniera en una ciudad de segundo orden. Ésta fue Riobamba.</a:t>
            </a:r>
          </a:p>
        </p:txBody>
      </p:sp>
      <p:sp>
        <p:nvSpPr>
          <p:cNvPr id="49158" name="12 Marcador de pie de página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es-ES" altLang="es-EC" sz="1400" dirty="0" err="1"/>
              <a:t>Sanchez</a:t>
            </a:r>
            <a:r>
              <a:rPr kumimoji="0" lang="es-ES" altLang="es-EC" sz="1400" dirty="0"/>
              <a:t> Ramos </a:t>
            </a:r>
            <a:r>
              <a:rPr kumimoji="0" lang="es-ES" altLang="es-EC" sz="1400" dirty="0" err="1"/>
              <a:t>Joselias</a:t>
            </a:r>
            <a:r>
              <a:rPr kumimoji="0" lang="es-ES" altLang="es-EC" sz="1400" dirty="0"/>
              <a:t> - </a:t>
            </a:r>
            <a:r>
              <a:rPr kumimoji="0" lang="es-ES" altLang="es-EC" sz="1400" dirty="0" smtClean="0"/>
              <a:t>sjoselias@gmail.com</a:t>
            </a:r>
            <a:endParaRPr kumimoji="0" lang="es-ES" altLang="es-EC" sz="1400" dirty="0"/>
          </a:p>
        </p:txBody>
      </p:sp>
    </p:spTree>
    <p:extLst>
      <p:ext uri="{BB962C8B-B14F-4D97-AF65-F5344CB8AC3E}">
        <p14:creationId xmlns:p14="http://schemas.microsoft.com/office/powerpoint/2010/main" val="26936356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762000" y="285750"/>
            <a:ext cx="7696200" cy="1199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90000"/>
              </a:lnSpc>
            </a:pPr>
            <a:r>
              <a:rPr kumimoji="0" lang="es-ES" altLang="es-EC" sz="4000" b="1" dirty="0">
                <a:latin typeface="+mn-lt"/>
              </a:rPr>
              <a:t>Fundación del Ecuador: </a:t>
            </a:r>
            <a:r>
              <a:rPr kumimoji="0" lang="es-ES" altLang="es-EC" sz="4000" b="1" dirty="0" smtClean="0">
                <a:latin typeface="+mn-lt"/>
              </a:rPr>
              <a:t>1830</a:t>
            </a:r>
          </a:p>
          <a:p>
            <a:pPr algn="r" eaLnBrk="1" hangingPunct="1">
              <a:lnSpc>
                <a:spcPct val="90000"/>
              </a:lnSpc>
            </a:pPr>
            <a:r>
              <a:rPr kumimoji="0" lang="es-ES" altLang="es-EC" sz="4000" b="1" dirty="0" smtClean="0">
                <a:latin typeface="+mn-lt"/>
              </a:rPr>
              <a:t>Tercera etapa</a:t>
            </a:r>
            <a:endParaRPr kumimoji="0" lang="es-ES" altLang="es-EC" sz="4000" b="1" dirty="0">
              <a:latin typeface="+mn-lt"/>
            </a:endParaRPr>
          </a:p>
        </p:txBody>
      </p:sp>
      <p:sp>
        <p:nvSpPr>
          <p:cNvPr id="491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228600" y="1772816"/>
            <a:ext cx="8763000" cy="2413248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s-ES" altLang="es-EC" b="1" i="1" dirty="0" smtClean="0"/>
              <a:t>Tercera etapa:</a:t>
            </a:r>
            <a:r>
              <a:rPr lang="es-ES" altLang="es-EC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altLang="es-EC" dirty="0" smtClean="0"/>
              <a:t>Fue la Convención de Riobamba cuya finalidad es la de expedir la Constitución del nuevo Estado, pues de hecho ya había nacido.</a:t>
            </a:r>
          </a:p>
        </p:txBody>
      </p:sp>
      <p:sp>
        <p:nvSpPr>
          <p:cNvPr id="49158" name="12 Marcador de pie de página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es-ES" altLang="es-EC" sz="1400" dirty="0" err="1"/>
              <a:t>Sanchez</a:t>
            </a:r>
            <a:r>
              <a:rPr kumimoji="0" lang="es-ES" altLang="es-EC" sz="1400" dirty="0"/>
              <a:t> Ramos </a:t>
            </a:r>
            <a:r>
              <a:rPr kumimoji="0" lang="es-ES" altLang="es-EC" sz="1400" dirty="0" err="1"/>
              <a:t>Joselias</a:t>
            </a:r>
            <a:r>
              <a:rPr kumimoji="0" lang="es-ES" altLang="es-EC" sz="1400" dirty="0"/>
              <a:t> - </a:t>
            </a:r>
            <a:r>
              <a:rPr kumimoji="0" lang="es-ES" altLang="es-EC" sz="1400" dirty="0" smtClean="0"/>
              <a:t>sjoselias@gmail.com</a:t>
            </a:r>
            <a:endParaRPr kumimoji="0" lang="es-ES" altLang="es-EC" sz="1400" dirty="0"/>
          </a:p>
        </p:txBody>
      </p:sp>
    </p:spTree>
    <p:extLst>
      <p:ext uri="{BB962C8B-B14F-4D97-AF65-F5344CB8AC3E}">
        <p14:creationId xmlns:p14="http://schemas.microsoft.com/office/powerpoint/2010/main" val="23203310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785813" y="90488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90000"/>
              </a:lnSpc>
            </a:pPr>
            <a:r>
              <a:rPr kumimoji="0" lang="es-ES" altLang="es-EC" sz="3600" b="1">
                <a:solidFill>
                  <a:srgbClr val="FFFF00"/>
                </a:solidFill>
                <a:latin typeface="Arial Black" pitchFamily="34" charset="0"/>
              </a:rPr>
              <a:t>Fundación del Ecuador: 1830</a:t>
            </a:r>
          </a:p>
        </p:txBody>
      </p:sp>
      <p:sp>
        <p:nvSpPr>
          <p:cNvPr id="50180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228600" y="1000125"/>
            <a:ext cx="8915400" cy="5486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C" sz="2800" b="1" dirty="0" smtClean="0"/>
              <a:t>LA SEPARACIÓN</a:t>
            </a:r>
            <a:r>
              <a:rPr lang="es-ES" altLang="es-EC" sz="2000" dirty="0" smtClean="0"/>
              <a:t>.- El acto constituyente de la separación de la Gran Colombia y la fundación del Ecuador se verifica en tres etapas: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EC" sz="12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C" sz="2800" b="1" i="1" dirty="0" smtClean="0"/>
              <a:t>Características de la separación:</a:t>
            </a:r>
            <a:r>
              <a:rPr lang="es-ES" altLang="es-EC" sz="2400" b="1" i="1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s-ES" altLang="es-EC" sz="2400" dirty="0" smtClean="0"/>
              <a:t>El pueblo fue un ente pasivo en este hecho trascendental.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s-ES" altLang="es-EC" sz="2400" dirty="0" smtClean="0"/>
              <a:t>No podía sufragar por el sistema de elecciones: indirecto, a través de colegios electorales y grandes electores.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s-ES" altLang="es-EC" sz="2400" dirty="0" smtClean="0"/>
              <a:t>Además porque, para ser </a:t>
            </a:r>
            <a:r>
              <a:rPr lang="es-ES" altLang="es-EC" sz="2400" dirty="0" err="1" smtClean="0"/>
              <a:t>sufragante</a:t>
            </a:r>
            <a:r>
              <a:rPr lang="es-ES" altLang="es-EC" sz="2400" dirty="0" smtClean="0"/>
              <a:t>, según la Constitución </a:t>
            </a:r>
            <a:r>
              <a:rPr lang="es-ES" altLang="es-EC" sz="2400" dirty="0" err="1" smtClean="0"/>
              <a:t>Grancolombiana</a:t>
            </a:r>
            <a:r>
              <a:rPr lang="es-ES" altLang="es-EC" sz="2400" dirty="0" smtClean="0"/>
              <a:t> vigente en ese entonces, debía cumplir estos requisitos: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C" sz="2400" dirty="0" smtClean="0"/>
              <a:t>		* Ser casado o mayor de 25 años;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C" sz="2400" dirty="0" smtClean="0"/>
              <a:t>		* Tener una propiedad  de 1.500 o renta anual de 1000  	   pesos;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EC" sz="2400" dirty="0" smtClean="0"/>
              <a:t>		* Para ser Presidente, Senador y Diputado, las  	  	   exigencias eran mayores.</a:t>
            </a:r>
          </a:p>
        </p:txBody>
      </p:sp>
      <p:sp>
        <p:nvSpPr>
          <p:cNvPr id="50181" name="11 Marcador de número de diapositiva"/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B900A0-26B3-4608-9BCC-10C24882FF2B}" type="slidenum">
              <a:rPr kumimoji="0" lang="es-ES" altLang="es-EC" sz="1400" smtClean="0"/>
              <a:pPr eaLnBrk="1" hangingPunct="1"/>
              <a:t>9</a:t>
            </a:fld>
            <a:endParaRPr kumimoji="0" lang="es-ES" altLang="es-EC" sz="1400" dirty="0" smtClean="0"/>
          </a:p>
        </p:txBody>
      </p:sp>
      <p:sp>
        <p:nvSpPr>
          <p:cNvPr id="50182" name="12 Marcador de pie de página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es-ES" altLang="es-EC" sz="1400" dirty="0" err="1"/>
              <a:t>Sanchez</a:t>
            </a:r>
            <a:r>
              <a:rPr kumimoji="0" lang="es-ES" altLang="es-EC" sz="1400" dirty="0"/>
              <a:t> Ramos </a:t>
            </a:r>
            <a:r>
              <a:rPr kumimoji="0" lang="es-ES" altLang="es-EC" sz="1400" dirty="0" err="1"/>
              <a:t>Joselias</a:t>
            </a:r>
            <a:r>
              <a:rPr kumimoji="0" lang="es-ES" altLang="es-EC" sz="1400" dirty="0"/>
              <a:t> - </a:t>
            </a:r>
            <a:r>
              <a:rPr kumimoji="0" lang="es-ES" altLang="es-EC" sz="1400" dirty="0" smtClean="0"/>
              <a:t>sjoselias@gmail.com</a:t>
            </a:r>
            <a:endParaRPr kumimoji="0" lang="es-ES" altLang="es-EC" sz="1400" dirty="0"/>
          </a:p>
        </p:txBody>
      </p:sp>
    </p:spTree>
    <p:extLst>
      <p:ext uri="{BB962C8B-B14F-4D97-AF65-F5344CB8AC3E}">
        <p14:creationId xmlns:p14="http://schemas.microsoft.com/office/powerpoint/2010/main" val="1436543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763</Words>
  <Application>Microsoft Office PowerPoint</Application>
  <PresentationFormat>Presentación en pantalla (4:3)</PresentationFormat>
  <Paragraphs>81</Paragraphs>
  <Slides>11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13 de mayo: Fundación de la República del Ecuador</vt:lpstr>
      <vt:lpstr>Un estado constitucional de derechos y justicia</vt:lpstr>
      <vt:lpstr>Fundación del Ecuador: 1830</vt:lpstr>
      <vt:lpstr>Fundación del Ecuador: 1830</vt:lpstr>
      <vt:lpstr>Fundación del Ecuador: 1830 Primera etapa</vt:lpstr>
      <vt:lpstr>Fundación del Ecuador: 1830 Características de esta primera etapa</vt:lpstr>
      <vt:lpstr>Presentación de PowerPoint</vt:lpstr>
      <vt:lpstr>Presentación de PowerPoint</vt:lpstr>
      <vt:lpstr>Presentación de PowerPoint</vt:lpstr>
      <vt:lpstr>Presentación de PowerPoint</vt:lpstr>
      <vt:lpstr>¿Por qué la República del Ecuador no celebra el día de su nacimiento y/o fundación?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de mayo: Fundación de la República del Ecuador</dc:title>
  <dc:creator>Joselias Sanchez</dc:creator>
  <cp:lastModifiedBy>Joselias Sanchez</cp:lastModifiedBy>
  <cp:revision>4</cp:revision>
  <dcterms:created xsi:type="dcterms:W3CDTF">2015-05-13T13:56:08Z</dcterms:created>
  <dcterms:modified xsi:type="dcterms:W3CDTF">2015-05-13T14:24:27Z</dcterms:modified>
</cp:coreProperties>
</file>